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48" r:id="rId8"/>
    <p:sldId id="339" r:id="rId9"/>
    <p:sldId id="349" r:id="rId10"/>
    <p:sldId id="340" r:id="rId11"/>
    <p:sldId id="350" r:id="rId12"/>
    <p:sldId id="342" r:id="rId13"/>
    <p:sldId id="343" r:id="rId14"/>
    <p:sldId id="344" r:id="rId15"/>
    <p:sldId id="345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85720" y="571486"/>
            <a:ext cx="8215370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在括号里填上适当的单位名称。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操场的面积约是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一张邮票的面积约是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一棵树高约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爸爸的身高约是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数学书表面的大小约是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一个大拇指指甲盖的面积约是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3857620" y="121442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</a:p>
        </p:txBody>
      </p:sp>
      <p:sp>
        <p:nvSpPr>
          <p:cNvPr id="9" name="矩形 8"/>
          <p:cNvSpPr/>
          <p:nvPr/>
        </p:nvSpPr>
        <p:spPr>
          <a:xfrm>
            <a:off x="3929058" y="1857370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  <p:sp>
        <p:nvSpPr>
          <p:cNvPr id="10" name="矩形 9"/>
          <p:cNvSpPr/>
          <p:nvPr/>
        </p:nvSpPr>
        <p:spPr>
          <a:xfrm>
            <a:off x="2714612" y="250031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  <p:sp>
        <p:nvSpPr>
          <p:cNvPr id="11" name="矩形 10"/>
          <p:cNvSpPr/>
          <p:nvPr/>
        </p:nvSpPr>
        <p:spPr>
          <a:xfrm>
            <a:off x="3857620" y="314325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13" name="矩形 12"/>
          <p:cNvSpPr/>
          <p:nvPr/>
        </p:nvSpPr>
        <p:spPr>
          <a:xfrm>
            <a:off x="4214810" y="378619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</a:p>
        </p:txBody>
      </p:sp>
      <p:sp>
        <p:nvSpPr>
          <p:cNvPr id="16" name="矩形 15"/>
          <p:cNvSpPr/>
          <p:nvPr/>
        </p:nvSpPr>
        <p:spPr>
          <a:xfrm>
            <a:off x="5357818" y="4404836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估计下面两个图形的面积大约是多少平方厘米。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每个方格代表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5" name="TH208.EPS" descr="id:214749095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1" y="2143122"/>
            <a:ext cx="3905169" cy="15716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43174" y="3786196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</a:t>
            </a:r>
          </a:p>
        </p:txBody>
      </p:sp>
      <p:sp>
        <p:nvSpPr>
          <p:cNvPr id="8" name="矩形 7"/>
          <p:cNvSpPr/>
          <p:nvPr/>
        </p:nvSpPr>
        <p:spPr>
          <a:xfrm>
            <a:off x="4929190" y="3786196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</a:t>
            </a:r>
          </a:p>
        </p:txBody>
      </p:sp>
      <p:sp>
        <p:nvSpPr>
          <p:cNvPr id="12" name="矩形 11"/>
          <p:cNvSpPr/>
          <p:nvPr/>
        </p:nvSpPr>
        <p:spPr>
          <a:xfrm>
            <a:off x="2857488" y="3786196"/>
            <a:ext cx="22146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  <p:sp>
        <p:nvSpPr>
          <p:cNvPr id="9" name="矩形 8"/>
          <p:cNvSpPr/>
          <p:nvPr/>
        </p:nvSpPr>
        <p:spPr>
          <a:xfrm>
            <a:off x="5143472" y="3786196"/>
            <a:ext cx="22146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在下面三个图形中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假设每个小方格的面积是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则它们的周长和面积各是多少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5" name="L76E.EPS" descr="id:214749095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2190276"/>
            <a:ext cx="1143008" cy="1520340"/>
          </a:xfrm>
          <a:prstGeom prst="rect">
            <a:avLst/>
          </a:prstGeom>
        </p:spPr>
      </p:pic>
      <p:pic>
        <p:nvPicPr>
          <p:cNvPr id="8" name="L76E-1.EPS" descr="id:2147490966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2333152"/>
            <a:ext cx="1520340" cy="766410"/>
          </a:xfrm>
          <a:prstGeom prst="rect">
            <a:avLst/>
          </a:prstGeom>
        </p:spPr>
      </p:pic>
      <p:pic>
        <p:nvPicPr>
          <p:cNvPr id="9" name="L76E-2.EPS" descr="id:214749097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2190276"/>
            <a:ext cx="1520340" cy="15203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42976" y="3619036"/>
            <a:ext cx="7416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①                    ②                            ③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8662" y="928676"/>
            <a:ext cx="7358114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图①的周长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图②的周长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图③的周长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473659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的小正方形拼成一个大长方形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有几种拼法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长和宽各是多少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0" name="L76F.EPS" descr="id:214749098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2357436"/>
            <a:ext cx="2857520" cy="26043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6380" y="1897747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</a:p>
        </p:txBody>
      </p:sp>
      <p:sp>
        <p:nvSpPr>
          <p:cNvPr id="5" name="矩形 4"/>
          <p:cNvSpPr/>
          <p:nvPr/>
        </p:nvSpPr>
        <p:spPr>
          <a:xfrm>
            <a:off x="3571868" y="2683565"/>
            <a:ext cx="6215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cm,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cm;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cm,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cm;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cm,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。画图略。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面积和面积单位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785800"/>
            <a:ext cx="809690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妈妈要做一套窗帘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要知道用多少布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就是求窗帘的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。如果在窗帘的周围加一圈花边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则是求窗帘的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28662" y="1428742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</a:p>
        </p:txBody>
      </p:sp>
      <p:sp>
        <p:nvSpPr>
          <p:cNvPr id="17" name="矩形 16"/>
          <p:cNvSpPr/>
          <p:nvPr/>
        </p:nvSpPr>
        <p:spPr>
          <a:xfrm>
            <a:off x="1571604" y="2071684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2857502"/>
            <a:ext cx="7929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周长是指封闭图形一周的长度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面积是指物体或封闭图形所占平面的大小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它们的意义不同。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120×4=              30×70=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260×1=          40×200=            40×22=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320×20=        80×4=                60×60=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20×20=          50×50=              30×30=</a:t>
            </a:r>
          </a:p>
        </p:txBody>
      </p:sp>
      <p:sp>
        <p:nvSpPr>
          <p:cNvPr id="4" name="矩形 3"/>
          <p:cNvSpPr/>
          <p:nvPr/>
        </p:nvSpPr>
        <p:spPr>
          <a:xfrm>
            <a:off x="1500166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5" name="矩形 4"/>
          <p:cNvSpPr/>
          <p:nvPr/>
        </p:nvSpPr>
        <p:spPr>
          <a:xfrm>
            <a:off x="407193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</a:p>
        </p:txBody>
      </p:sp>
      <p:sp>
        <p:nvSpPr>
          <p:cNvPr id="6" name="矩形 5"/>
          <p:cNvSpPr/>
          <p:nvPr/>
        </p:nvSpPr>
        <p:spPr>
          <a:xfrm>
            <a:off x="692945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2100</a:t>
            </a:r>
          </a:p>
        </p:txBody>
      </p:sp>
      <p:sp>
        <p:nvSpPr>
          <p:cNvPr id="8" name="矩形 7"/>
          <p:cNvSpPr/>
          <p:nvPr/>
        </p:nvSpPr>
        <p:spPr>
          <a:xfrm>
            <a:off x="1643042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</a:p>
        </p:txBody>
      </p:sp>
      <p:sp>
        <p:nvSpPr>
          <p:cNvPr id="9" name="矩形 8"/>
          <p:cNvSpPr/>
          <p:nvPr/>
        </p:nvSpPr>
        <p:spPr>
          <a:xfrm>
            <a:off x="428624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</a:p>
        </p:txBody>
      </p:sp>
      <p:sp>
        <p:nvSpPr>
          <p:cNvPr id="16" name="矩形 15"/>
          <p:cNvSpPr/>
          <p:nvPr/>
        </p:nvSpPr>
        <p:spPr>
          <a:xfrm>
            <a:off x="692945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</a:p>
        </p:txBody>
      </p:sp>
      <p:sp>
        <p:nvSpPr>
          <p:cNvPr id="17" name="矩形 16"/>
          <p:cNvSpPr/>
          <p:nvPr/>
        </p:nvSpPr>
        <p:spPr>
          <a:xfrm>
            <a:off x="178591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6400</a:t>
            </a:r>
          </a:p>
        </p:txBody>
      </p:sp>
      <p:sp>
        <p:nvSpPr>
          <p:cNvPr id="18" name="矩形 17"/>
          <p:cNvSpPr/>
          <p:nvPr/>
        </p:nvSpPr>
        <p:spPr>
          <a:xfrm>
            <a:off x="392905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</a:p>
        </p:txBody>
      </p:sp>
      <p:sp>
        <p:nvSpPr>
          <p:cNvPr id="19" name="矩形 18"/>
          <p:cNvSpPr/>
          <p:nvPr/>
        </p:nvSpPr>
        <p:spPr>
          <a:xfrm>
            <a:off x="6929454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</a:p>
        </p:txBody>
      </p:sp>
      <p:sp>
        <p:nvSpPr>
          <p:cNvPr id="20" name="矩形 19"/>
          <p:cNvSpPr/>
          <p:nvPr/>
        </p:nvSpPr>
        <p:spPr>
          <a:xfrm>
            <a:off x="164304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</a:p>
        </p:txBody>
      </p:sp>
      <p:sp>
        <p:nvSpPr>
          <p:cNvPr id="21" name="矩形 20"/>
          <p:cNvSpPr/>
          <p:nvPr/>
        </p:nvSpPr>
        <p:spPr>
          <a:xfrm>
            <a:off x="4000496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</a:p>
        </p:txBody>
      </p:sp>
      <p:sp>
        <p:nvSpPr>
          <p:cNvPr id="22" name="矩形 21"/>
          <p:cNvSpPr/>
          <p:nvPr/>
        </p:nvSpPr>
        <p:spPr>
          <a:xfrm>
            <a:off x="6786578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比较下面每组图形的面积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在面积大的图形下面画“√”。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423523"/>
            <a:ext cx="3943347" cy="371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28992" y="264318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5" name="矩形 4"/>
          <p:cNvSpPr/>
          <p:nvPr/>
        </p:nvSpPr>
        <p:spPr>
          <a:xfrm>
            <a:off x="5214942" y="4505825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下面图形的面积各是多少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4" name="r83.jpg" descr="id:214749092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643056"/>
            <a:ext cx="2019123" cy="17007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2976" y="3429006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r83-1.jpg" descr="id:2147490938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785932"/>
            <a:ext cx="1706859" cy="14287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29124" y="3429006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335756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7752" y="335756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75724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测量火柴盒表面的大小要用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一块橡皮一个面的面积约为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</a:p>
        </p:txBody>
      </p:sp>
      <p:sp>
        <p:nvSpPr>
          <p:cNvPr id="9" name="矩形 8"/>
          <p:cNvSpPr/>
          <p:nvPr/>
        </p:nvSpPr>
        <p:spPr>
          <a:xfrm>
            <a:off x="5929322" y="2786064"/>
            <a:ext cx="21431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08" y="142874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7929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客厅的占地面积大约是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一平方米比一米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无法比较</a:t>
            </a:r>
          </a:p>
        </p:txBody>
      </p:sp>
      <p:sp>
        <p:nvSpPr>
          <p:cNvPr id="14" name="矩形 13"/>
          <p:cNvSpPr/>
          <p:nvPr/>
        </p:nvSpPr>
        <p:spPr>
          <a:xfrm>
            <a:off x="5214942" y="157161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4744" y="2934207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1071552"/>
            <a:ext cx="71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常用的面积单位有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214810" y="1714494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  <p:sp>
        <p:nvSpPr>
          <p:cNvPr id="10" name="矩形 9"/>
          <p:cNvSpPr/>
          <p:nvPr/>
        </p:nvSpPr>
        <p:spPr>
          <a:xfrm>
            <a:off x="1000100" y="2357436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306" y="2357436"/>
            <a:ext cx="22860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548</Words>
  <Application>Microsoft Office PowerPoint</Application>
  <PresentationFormat>全屏显示(16:9)</PresentationFormat>
  <Paragraphs>90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317</cp:revision>
  <dcterms:created xsi:type="dcterms:W3CDTF">2018-12-06T02:32:00Z</dcterms:created>
  <dcterms:modified xsi:type="dcterms:W3CDTF">2021-01-03T09:54:00Z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